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274" r:id="rId6"/>
    <p:sldId id="258" r:id="rId7"/>
    <p:sldId id="259" r:id="rId8"/>
    <p:sldId id="261" r:id="rId9"/>
    <p:sldId id="275" r:id="rId10"/>
    <p:sldId id="265" r:id="rId11"/>
    <p:sldId id="276" r:id="rId12"/>
    <p:sldId id="277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93" d="100"/>
          <a:sy n="93" d="100"/>
        </p:scale>
        <p:origin x="30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9397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31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204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2837A-F8D7-D844-34B6-BB8E78152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BFCD852-349B-AB17-8008-48B8657AA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A4B26C-A5F0-E9E0-8BF9-E447EEC66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91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57BF9-B309-A476-7DA6-D6ABCEC09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216FC97-0F5A-06E3-1B96-A14B729A1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2AE31C-1459-0EF9-3A5D-6567AF848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46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/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/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/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/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buSzTx/>
              <a:buFontTx/>
              <a:buNone/>
              <a:defRPr sz="2400" b="1"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/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600"/>
            </a:pPr>
            <a:r>
              <a:rPr lang="nl-NL"/>
              <a:t>Klikken om de tekststijl van het model te bewerken</a:t>
            </a:r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/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Afbeelding 4" descr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17" y="272774"/>
            <a:ext cx="9097617" cy="60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66121452_ORANGE_PICTURES.jpg" descr="66121452_ORANGE_PICTURES.jpg"/>
          <p:cNvPicPr>
            <a:picLocks noChangeAspect="1"/>
          </p:cNvPicPr>
          <p:nvPr/>
        </p:nvPicPr>
        <p:blipFill>
          <a:blip r:embed="rId4"/>
          <a:srcRect b="3283"/>
          <a:stretch>
            <a:fillRect/>
          </a:stretch>
        </p:blipFill>
        <p:spPr>
          <a:xfrm>
            <a:off x="3899787" y="467695"/>
            <a:ext cx="8327223" cy="536918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NAAM PRESENTATIE SUBTITEL 06.11.24"/>
          <p:cNvSpPr txBox="1"/>
          <p:nvPr/>
        </p:nvSpPr>
        <p:spPr>
          <a:xfrm>
            <a:off x="1068806" y="2436876"/>
            <a:ext cx="6039047" cy="224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5800"/>
              </a:lnSpc>
              <a:defRPr sz="3200">
                <a:solidFill>
                  <a:srgbClr val="FFFFFF"/>
                </a:solidFill>
                <a:latin typeface="Tusker Grotesk 4700 Bold"/>
                <a:ea typeface="Tusker Grotesk 4700 Bold"/>
                <a:cs typeface="Tusker Grotesk 4700 Bold"/>
                <a:sym typeface="Tusker Grotesk 4700 Bold"/>
              </a:defRPr>
            </a:pPr>
            <a:r>
              <a:rPr lang="nl-NL" sz="4200" b="1" spc="168" dirty="0">
                <a:latin typeface="Tusker Grotesk 5700 Bold" pitchFamily="2" charset="77"/>
              </a:rPr>
              <a:t>Financiële commissie</a:t>
            </a:r>
            <a:br>
              <a:rPr sz="4800" dirty="0"/>
            </a:br>
            <a:r>
              <a:rPr lang="nl-NL" b="1" dirty="0">
                <a:latin typeface="Tusker Grotesk 4700 Bold" pitchFamily="2" charset="77"/>
              </a:rPr>
              <a:t>ALV </a:t>
            </a:r>
            <a:br>
              <a:rPr dirty="0"/>
            </a:br>
            <a:r>
              <a:rPr lang="nl-NL" b="1" dirty="0">
                <a:latin typeface="Tusker Grotesk 3700 Bold" pitchFamily="2" charset="77"/>
              </a:rPr>
              <a:t>22</a:t>
            </a:r>
            <a:r>
              <a:rPr b="1" dirty="0">
                <a:latin typeface="Tusker Grotesk 3700 Bold" pitchFamily="2" charset="77"/>
              </a:rPr>
              <a:t>.</a:t>
            </a:r>
            <a:r>
              <a:rPr lang="nl-NL" b="1" dirty="0">
                <a:latin typeface="Tusker Grotesk 3700 Bold" pitchFamily="2" charset="77"/>
              </a:rPr>
              <a:t>06</a:t>
            </a:r>
            <a:r>
              <a:rPr b="1" dirty="0">
                <a:latin typeface="Tusker Grotesk 3700 Bold" pitchFamily="2" charset="77"/>
              </a:rPr>
              <a:t>.2</a:t>
            </a:r>
            <a:r>
              <a:rPr lang="nl-NL" b="1" dirty="0">
                <a:latin typeface="Tusker Grotesk 3700 Bold" pitchFamily="2" charset="77"/>
              </a:rPr>
              <a:t>6</a:t>
            </a:r>
            <a:endParaRPr b="1" dirty="0">
              <a:latin typeface="Tusker Grotesk 3700 Bold" pitchFamily="2" charset="77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1DDDB-6CEA-C5B6-3A94-BA3897571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fbeelding 1" descr="Afbeelding 1">
            <a:extLst>
              <a:ext uri="{FF2B5EF4-FFF2-40B4-BE49-F238E27FC236}">
                <a16:creationId xmlns:a16="http://schemas.microsoft.com/office/drawing/2014/main" id="{376795DC-5E6D-223F-C6C8-C2E4FD92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Afbeelding 4" descr="Afbeelding 4">
            <a:extLst>
              <a:ext uri="{FF2B5EF4-FFF2-40B4-BE49-F238E27FC236}">
                <a16:creationId xmlns:a16="http://schemas.microsoft.com/office/drawing/2014/main" id="{768CD5DE-204E-05A5-9946-7F37410A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17" y="272774"/>
            <a:ext cx="9097617" cy="60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66121452_ORANGE_PICTURES.jpg" descr="66121452_ORANGE_PICTURES.jpg">
            <a:extLst>
              <a:ext uri="{FF2B5EF4-FFF2-40B4-BE49-F238E27FC236}">
                <a16:creationId xmlns:a16="http://schemas.microsoft.com/office/drawing/2014/main" id="{BB8B4693-A6B4-1E91-9AD5-797FE9222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83"/>
          <a:stretch>
            <a:fillRect/>
          </a:stretch>
        </p:blipFill>
        <p:spPr>
          <a:xfrm>
            <a:off x="3899787" y="467695"/>
            <a:ext cx="8327223" cy="536918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NAAM PRESENTATIE SUBTITEL 06.11.24">
            <a:extLst>
              <a:ext uri="{FF2B5EF4-FFF2-40B4-BE49-F238E27FC236}">
                <a16:creationId xmlns:a16="http://schemas.microsoft.com/office/drawing/2014/main" id="{22355496-53E4-4667-F7DB-B7694F6A5822}"/>
              </a:ext>
            </a:extLst>
          </p:cNvPr>
          <p:cNvSpPr txBox="1"/>
          <p:nvPr/>
        </p:nvSpPr>
        <p:spPr>
          <a:xfrm>
            <a:off x="1068806" y="2436876"/>
            <a:ext cx="6039047" cy="219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5800"/>
              </a:lnSpc>
              <a:defRPr sz="3200">
                <a:solidFill>
                  <a:srgbClr val="FFFFFF"/>
                </a:solidFill>
                <a:latin typeface="Tusker Grotesk 4700 Bold"/>
                <a:ea typeface="Tusker Grotesk 4700 Bold"/>
                <a:cs typeface="Tusker Grotesk 4700 Bold"/>
                <a:sym typeface="Tusker Grotesk 4700 Bold"/>
              </a:defRPr>
            </a:pPr>
            <a:r>
              <a:rPr sz="4200" b="1" spc="168" dirty="0">
                <a:latin typeface="Tusker Grotesk 5700 Bold" pitchFamily="2" charset="77"/>
              </a:rPr>
              <a:t>NAAM</a:t>
            </a:r>
            <a:r>
              <a:rPr sz="4200" b="1" dirty="0">
                <a:latin typeface="Tusker Grotesk 5700 Bold" pitchFamily="2" charset="77"/>
              </a:rPr>
              <a:t> </a:t>
            </a:r>
            <a:r>
              <a:rPr sz="4200" b="1" spc="168" dirty="0">
                <a:latin typeface="Tusker Grotesk 5700 Bold" pitchFamily="2" charset="77"/>
              </a:rPr>
              <a:t>PRESENTATIE</a:t>
            </a:r>
            <a:br>
              <a:rPr sz="4800" dirty="0"/>
            </a:br>
            <a:r>
              <a:rPr b="1" dirty="0">
                <a:latin typeface="Tusker Grotesk 4700 Bold" pitchFamily="2" charset="77"/>
              </a:rPr>
              <a:t>SUBTITEL</a:t>
            </a:r>
            <a:br>
              <a:rPr dirty="0"/>
            </a:br>
            <a:r>
              <a:rPr b="1" dirty="0">
                <a:latin typeface="Tusker Grotesk 3700 Bold" pitchFamily="2" charset="77"/>
              </a:rPr>
              <a:t>06.11.24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40354B2-BD91-8FCA-A36A-FCEA3F525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fbeelding 4" descr="Afbeelding met persoon, Menselijk gezicht, kleding, ballon&#10;&#10;Door AI gegenereerde inhoud is mogelijk onjuist.">
            <a:extLst>
              <a:ext uri="{FF2B5EF4-FFF2-40B4-BE49-F238E27FC236}">
                <a16:creationId xmlns:a16="http://schemas.microsoft.com/office/drawing/2014/main" id="{90D40A94-D803-2E54-4E5C-7A6183780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8"/>
          <a:stretch/>
        </p:blipFill>
        <p:spPr>
          <a:xfrm>
            <a:off x="4277031" y="1"/>
            <a:ext cx="9628971" cy="6857999"/>
          </a:xfrm>
          <a:prstGeom prst="rect">
            <a:avLst/>
          </a:prstGeom>
        </p:spPr>
      </p:pic>
      <p:sp>
        <p:nvSpPr>
          <p:cNvPr id="3" name="Hier is ruimte voor copy.">
            <a:extLst>
              <a:ext uri="{FF2B5EF4-FFF2-40B4-BE49-F238E27FC236}">
                <a16:creationId xmlns:a16="http://schemas.microsoft.com/office/drawing/2014/main" id="{9064F3C3-34E2-97FF-031F-9AE972B54A4B}"/>
              </a:ext>
            </a:extLst>
          </p:cNvPr>
          <p:cNvSpPr txBox="1"/>
          <p:nvPr/>
        </p:nvSpPr>
        <p:spPr>
          <a:xfrm>
            <a:off x="550839" y="1998388"/>
            <a:ext cx="5478885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1500"/>
              </a:lnSpc>
              <a:defRPr sz="1200" spc="48">
                <a:solidFill>
                  <a:srgbClr val="FFFFFF"/>
                </a:solidFill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>
              <a:lnSpc>
                <a:spcPct val="100000"/>
              </a:lnSpc>
              <a:defRPr spc="0"/>
            </a:pPr>
            <a:r>
              <a:rPr lang="nl-NL" sz="2800" spc="48" dirty="0"/>
              <a:t>Samenstelling FC</a:t>
            </a:r>
          </a:p>
          <a:p>
            <a:pPr>
              <a:lnSpc>
                <a:spcPct val="100000"/>
              </a:lnSpc>
              <a:defRPr spc="0"/>
            </a:pPr>
            <a:r>
              <a:rPr lang="nl-NL" sz="2800" dirty="0"/>
              <a:t>Opmerkingen</a:t>
            </a:r>
          </a:p>
          <a:p>
            <a:pPr>
              <a:lnSpc>
                <a:spcPct val="100000"/>
              </a:lnSpc>
              <a:defRPr spc="0"/>
            </a:pPr>
            <a:r>
              <a:rPr lang="nl-NL" sz="2800" spc="48" dirty="0"/>
              <a:t>Advies</a:t>
            </a:r>
          </a:p>
          <a:p>
            <a:pPr>
              <a:lnSpc>
                <a:spcPct val="100000"/>
              </a:lnSpc>
              <a:defRPr spc="0"/>
            </a:pPr>
            <a:r>
              <a:rPr lang="nl-NL" sz="2800" dirty="0"/>
              <a:t>Appendix: taken en werkzaamheden Financiele commissie</a:t>
            </a:r>
            <a:endParaRPr lang="nl-NL" sz="2800" spc="48" dirty="0"/>
          </a:p>
          <a:p>
            <a:pPr>
              <a:lnSpc>
                <a:spcPct val="100000"/>
              </a:lnSpc>
              <a:defRPr spc="0"/>
            </a:pPr>
            <a:endParaRPr lang="nl-NL" sz="2800" spc="48" dirty="0"/>
          </a:p>
        </p:txBody>
      </p:sp>
      <p:sp>
        <p:nvSpPr>
          <p:cNvPr id="4" name="SLIDE PAGINA.">
            <a:extLst>
              <a:ext uri="{FF2B5EF4-FFF2-40B4-BE49-F238E27FC236}">
                <a16:creationId xmlns:a16="http://schemas.microsoft.com/office/drawing/2014/main" id="{3D72FB25-6CAC-5C6B-6FFA-0E386FC9E372}"/>
              </a:ext>
            </a:extLst>
          </p:cNvPr>
          <p:cNvSpPr txBox="1"/>
          <p:nvPr/>
        </p:nvSpPr>
        <p:spPr>
          <a:xfrm>
            <a:off x="550839" y="1148243"/>
            <a:ext cx="6039047" cy="72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100"/>
              </a:lnSpc>
              <a:defRPr sz="4200" spc="168">
                <a:solidFill>
                  <a:srgbClr val="FFFFFF"/>
                </a:solidFill>
                <a:latin typeface="Tusker Grotesk 4700 Bold"/>
                <a:ea typeface="Tusker Grotesk 4700 Bold"/>
                <a:cs typeface="Tusker Grotesk 4700 Bold"/>
                <a:sym typeface="Tusker Grotesk 4700 Bold"/>
              </a:defRPr>
            </a:lvl1pPr>
          </a:lstStyle>
          <a:p>
            <a:pPr>
              <a:defRPr sz="3200" spc="0"/>
            </a:pPr>
            <a:r>
              <a:rPr lang="nl-NL" sz="4200" b="1" spc="168" dirty="0">
                <a:latin typeface="Tusker Grotesk 5700 Bold" pitchFamily="2" charset="77"/>
              </a:rPr>
              <a:t>Agenda </a:t>
            </a:r>
            <a:endParaRPr sz="4200" b="1" spc="168" dirty="0">
              <a:latin typeface="Tusker Grotesk 5700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595570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Hier is ruimte voor copy."/>
          <p:cNvSpPr txBox="1"/>
          <p:nvPr/>
        </p:nvSpPr>
        <p:spPr>
          <a:xfrm>
            <a:off x="1016000" y="2421513"/>
            <a:ext cx="5478884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1500"/>
              </a:lnSpc>
              <a:defRPr sz="1200" spc="48">
                <a:solidFill>
                  <a:srgbClr val="FFFFFF"/>
                </a:solidFill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>
              <a:lnSpc>
                <a:spcPct val="100000"/>
              </a:lnSpc>
              <a:defRPr spc="0"/>
            </a:pPr>
            <a:r>
              <a:rPr lang="nl-NL" sz="2800" spc="48" dirty="0"/>
              <a:t>Ronald Thijssen</a:t>
            </a:r>
          </a:p>
          <a:p>
            <a:pPr>
              <a:lnSpc>
                <a:spcPct val="100000"/>
              </a:lnSpc>
              <a:defRPr spc="0"/>
            </a:pPr>
            <a:r>
              <a:rPr lang="nl-NL" sz="2800" spc="48" dirty="0"/>
              <a:t>Rik Sinnige</a:t>
            </a:r>
          </a:p>
          <a:p>
            <a:pPr>
              <a:lnSpc>
                <a:spcPct val="100000"/>
              </a:lnSpc>
              <a:defRPr spc="0"/>
            </a:pPr>
            <a:r>
              <a:rPr lang="nl-NL" sz="2800" spc="48" dirty="0"/>
              <a:t>Arjan Spoelman (</a:t>
            </a:r>
            <a:r>
              <a:rPr lang="nl-NL" sz="2800" spc="48" dirty="0" err="1"/>
              <a:t>Vz</a:t>
            </a:r>
            <a:r>
              <a:rPr lang="nl-NL" sz="2800" spc="48" dirty="0"/>
              <a:t>)</a:t>
            </a:r>
          </a:p>
          <a:p>
            <a:pPr>
              <a:lnSpc>
                <a:spcPct val="100000"/>
              </a:lnSpc>
              <a:defRPr spc="0"/>
            </a:pPr>
            <a:endParaRPr lang="nl-NL" sz="2800" dirty="0"/>
          </a:p>
          <a:p>
            <a:pPr>
              <a:lnSpc>
                <a:spcPct val="100000"/>
              </a:lnSpc>
              <a:defRPr spc="0"/>
            </a:pPr>
            <a:r>
              <a:rPr lang="nl-NL" sz="2800" dirty="0"/>
              <a:t>Aspirant lid: Pip Hendriks</a:t>
            </a:r>
            <a:br>
              <a:rPr lang="nl-NL" sz="2800" spc="48" dirty="0"/>
            </a:br>
            <a:br>
              <a:rPr lang="nl-NL" sz="2800" spc="48" dirty="0"/>
            </a:br>
            <a:r>
              <a:rPr lang="nl-NL" sz="2800" spc="48" dirty="0"/>
              <a:t>Vragen?</a:t>
            </a:r>
          </a:p>
          <a:p>
            <a:pPr>
              <a:lnSpc>
                <a:spcPct val="100000"/>
              </a:lnSpc>
              <a:defRPr spc="0"/>
            </a:pPr>
            <a:r>
              <a:rPr lang="nl-NL" sz="2800" spc="48" dirty="0"/>
              <a:t>U kunt ons ook bereiken via de email: fincom@handbal.nl</a:t>
            </a:r>
            <a:endParaRPr sz="2800" spc="48" dirty="0"/>
          </a:p>
        </p:txBody>
      </p:sp>
      <p:pic>
        <p:nvPicPr>
          <p:cNvPr id="107" name="66121452_ORANGE_PICTUR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20882"/>
          <a:stretch/>
        </p:blipFill>
        <p:spPr>
          <a:xfrm>
            <a:off x="6985443" y="1043275"/>
            <a:ext cx="4171421" cy="477145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LIDE PAGINA."/>
          <p:cNvSpPr txBox="1"/>
          <p:nvPr/>
        </p:nvSpPr>
        <p:spPr>
          <a:xfrm>
            <a:off x="1016000" y="1498600"/>
            <a:ext cx="6039047" cy="72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100"/>
              </a:lnSpc>
              <a:defRPr sz="4200" spc="168">
                <a:solidFill>
                  <a:srgbClr val="FFFFFF"/>
                </a:solidFill>
                <a:latin typeface="Tusker Grotesk 4700 Bold"/>
                <a:ea typeface="Tusker Grotesk 4700 Bold"/>
                <a:cs typeface="Tusker Grotesk 4700 Bold"/>
                <a:sym typeface="Tusker Grotesk 4700 Bold"/>
              </a:defRPr>
            </a:lvl1pPr>
          </a:lstStyle>
          <a:p>
            <a:pPr>
              <a:defRPr sz="3200" spc="0"/>
            </a:pPr>
            <a:r>
              <a:rPr lang="nl-NL" sz="4200" b="1" spc="168" dirty="0">
                <a:latin typeface="Tusker Grotesk 5700 Bold" pitchFamily="2" charset="77"/>
              </a:rPr>
              <a:t>Samenstelling FC</a:t>
            </a:r>
            <a:endParaRPr sz="4200" b="1" spc="168" dirty="0">
              <a:latin typeface="Tusker Grotesk 5700 Bold" pitchFamily="2" charset="77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66121452_ORANGE_PICTU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r="20858"/>
          <a:stretch/>
        </p:blipFill>
        <p:spPr>
          <a:xfrm>
            <a:off x="1025145" y="1043185"/>
            <a:ext cx="4171421" cy="47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Hier is ruimte voor copy."/>
          <p:cNvSpPr txBox="1"/>
          <p:nvPr/>
        </p:nvSpPr>
        <p:spPr>
          <a:xfrm>
            <a:off x="5979221" y="2399355"/>
            <a:ext cx="5478885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1500"/>
              </a:lnSpc>
              <a:defRPr sz="1200" spc="48">
                <a:solidFill>
                  <a:srgbClr val="FFFFFF"/>
                </a:solidFill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spc="48" dirty="0"/>
              <a:t>FC houdt inzicht in alle onderliggende cijfers.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dirty="0"/>
              <a:t>Begroting in lijn met vorig jaar.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spc="48" dirty="0"/>
              <a:t>WK financieel afgerond volgens </a:t>
            </a:r>
            <a:r>
              <a:rPr lang="nl-NL" sz="2800" dirty="0"/>
              <a:t>budget.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spc="48" dirty="0"/>
              <a:t>Steeds meer inkomsten uit niet-</a:t>
            </a:r>
            <a:r>
              <a:rPr lang="nl-NL" sz="2800" spc="48" dirty="0" err="1"/>
              <a:t>verenigings</a:t>
            </a:r>
            <a:r>
              <a:rPr lang="nl-NL" sz="2800" spc="48" dirty="0"/>
              <a:t> gelden, nu 52%.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dirty="0"/>
              <a:t>Nieuwe structuur contributiestelsel is meegenomen.</a:t>
            </a:r>
            <a:endParaRPr lang="nl-NL" sz="2800" spc="48" dirty="0"/>
          </a:p>
        </p:txBody>
      </p:sp>
      <p:sp>
        <p:nvSpPr>
          <p:cNvPr id="114" name="SLIDE PAGINA."/>
          <p:cNvSpPr txBox="1"/>
          <p:nvPr/>
        </p:nvSpPr>
        <p:spPr>
          <a:xfrm>
            <a:off x="5979221" y="1476442"/>
            <a:ext cx="6039047" cy="72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100"/>
              </a:lnSpc>
              <a:defRPr sz="4200" spc="168">
                <a:solidFill>
                  <a:srgbClr val="FFFFFF"/>
                </a:solidFill>
                <a:latin typeface="Tusker Grotesk 4700 Bold"/>
                <a:ea typeface="Tusker Grotesk 4700 Bold"/>
                <a:cs typeface="Tusker Grotesk 4700 Bold"/>
                <a:sym typeface="Tusker Grotesk 4700 Bold"/>
              </a:defRPr>
            </a:lvl1pPr>
          </a:lstStyle>
          <a:p>
            <a:pPr>
              <a:defRPr sz="3200" spc="0"/>
            </a:pPr>
            <a:r>
              <a:rPr lang="nl-NL" sz="4200" b="1" spc="168" dirty="0">
                <a:latin typeface="Tusker Grotesk 5700 Bold" pitchFamily="2" charset="77"/>
              </a:rPr>
              <a:t>Opmerkingen</a:t>
            </a:r>
            <a:endParaRPr sz="4200" b="1" spc="168" dirty="0">
              <a:latin typeface="Tusker Grotesk 5700 Bold" pitchFamily="2" charset="77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66121452_ORANGE_PICTU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r="20851"/>
          <a:stretch/>
        </p:blipFill>
        <p:spPr>
          <a:xfrm>
            <a:off x="1025145" y="1043185"/>
            <a:ext cx="4171421" cy="47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PAGINA."/>
          <p:cNvSpPr txBox="1"/>
          <p:nvPr/>
        </p:nvSpPr>
        <p:spPr>
          <a:xfrm>
            <a:off x="5979221" y="1476442"/>
            <a:ext cx="6039047" cy="72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100"/>
              </a:lnSpc>
              <a:defRPr sz="4200" spc="168">
                <a:solidFill>
                  <a:srgbClr val="C4220B"/>
                </a:solidFill>
                <a:latin typeface="Tusker Grotesk 4700 Bold"/>
                <a:ea typeface="Tusker Grotesk 4700 Bold"/>
                <a:cs typeface="Tusker Grotesk 4700 Bold"/>
                <a:sym typeface="Tusker Grotesk 4700 Bold"/>
              </a:defRPr>
            </a:lvl1pPr>
          </a:lstStyle>
          <a:p>
            <a:pPr>
              <a:defRPr sz="3200" spc="0"/>
            </a:pPr>
            <a:r>
              <a:rPr lang="nl-NL" sz="4200" b="1" spc="168" dirty="0">
                <a:solidFill>
                  <a:schemeClr val="bg1"/>
                </a:solidFill>
                <a:latin typeface="Tusker Grotesk 5700 Bold" pitchFamily="2" charset="77"/>
              </a:rPr>
              <a:t>Advies FC</a:t>
            </a:r>
          </a:p>
        </p:txBody>
      </p:sp>
      <p:sp>
        <p:nvSpPr>
          <p:cNvPr id="2" name="Hier is ruimte voor copy.">
            <a:extLst>
              <a:ext uri="{FF2B5EF4-FFF2-40B4-BE49-F238E27FC236}">
                <a16:creationId xmlns:a16="http://schemas.microsoft.com/office/drawing/2014/main" id="{4A6D2BF4-8F50-3634-D4A1-5851C9222AC4}"/>
              </a:ext>
            </a:extLst>
          </p:cNvPr>
          <p:cNvSpPr txBox="1"/>
          <p:nvPr/>
        </p:nvSpPr>
        <p:spPr>
          <a:xfrm>
            <a:off x="5979221" y="2399355"/>
            <a:ext cx="5478885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1500"/>
              </a:lnSpc>
              <a:defRPr sz="1200" spc="48">
                <a:solidFill>
                  <a:srgbClr val="FFFFFF"/>
                </a:solidFill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spc="48" dirty="0"/>
              <a:t>De Financiële Commissie adviseert de Bondsvergadering de begroting 2026-2027 goed te keuren en decharge te verlenen aan het Bondsbestuur.</a:t>
            </a:r>
          </a:p>
          <a:p>
            <a:pPr>
              <a:lnSpc>
                <a:spcPct val="100000"/>
              </a:lnSpc>
              <a:defRPr spc="0"/>
            </a:pPr>
            <a:r>
              <a:rPr lang="nl-NL" sz="2800" dirty="0"/>
              <a:t> </a:t>
            </a:r>
            <a:endParaRPr sz="2800" spc="48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2B937F1-37A8-00E9-4DD9-0273F68B3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Hier is ruimte voor copy."/>
          <p:cNvSpPr txBox="1"/>
          <p:nvPr/>
        </p:nvSpPr>
        <p:spPr>
          <a:xfrm>
            <a:off x="5679369" y="1975437"/>
            <a:ext cx="5478885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1500"/>
              </a:lnSpc>
              <a:defRPr sz="1200" spc="48"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>
              <a:lnSpc>
                <a:spcPct val="100000"/>
              </a:lnSpc>
              <a:defRPr spc="0"/>
            </a:pPr>
            <a:r>
              <a:rPr lang="nl-NL" sz="2800" dirty="0">
                <a:solidFill>
                  <a:schemeClr val="bg1"/>
                </a:solidFill>
              </a:rPr>
              <a:t>Wij danken voor de prettige samenwerking met de penningmeester, de directie en de administrateur gedurende de afgelopen periode.</a:t>
            </a:r>
          </a:p>
        </p:txBody>
      </p:sp>
      <p:sp>
        <p:nvSpPr>
          <p:cNvPr id="144" name="SLIDE."/>
          <p:cNvSpPr txBox="1"/>
          <p:nvPr/>
        </p:nvSpPr>
        <p:spPr>
          <a:xfrm>
            <a:off x="5679369" y="1052524"/>
            <a:ext cx="6039047" cy="69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100"/>
              </a:lnSpc>
              <a:defRPr sz="4200" b="1" spc="168">
                <a:latin typeface="TuskerGrotesk-5700Bold"/>
                <a:ea typeface="TuskerGrotesk-5700Bold"/>
                <a:cs typeface="TuskerGrotesk-5700Bold"/>
                <a:sym typeface="TuskerGrotesk-5700Bold"/>
              </a:defRPr>
            </a:lvl1pPr>
          </a:lstStyle>
          <a:p>
            <a:pPr>
              <a:defRPr sz="3200" spc="0"/>
            </a:pPr>
            <a:r>
              <a:rPr lang="nl-NL" dirty="0">
                <a:solidFill>
                  <a:schemeClr val="bg1"/>
                </a:solidFill>
                <a:latin typeface="Tusker Grotesk 5700 Bold" pitchFamily="2" charset="77"/>
              </a:rPr>
              <a:t>Overig</a:t>
            </a:r>
            <a:endParaRPr sz="4200" spc="168" dirty="0">
              <a:solidFill>
                <a:schemeClr val="bg1"/>
              </a:solidFill>
              <a:latin typeface="Tusker Grotesk 5700 Bold" pitchFamily="2" charset="77"/>
            </a:endParaRPr>
          </a:p>
        </p:txBody>
      </p:sp>
      <p:pic>
        <p:nvPicPr>
          <p:cNvPr id="4" name="Afbeelding 3" descr="Afbeelding met sport, persoon, atletiekwedstrijd, Fitness&#10;&#10;Door AI gegenereerde inhoud is mogelijk onjuist.">
            <a:extLst>
              <a:ext uri="{FF2B5EF4-FFF2-40B4-BE49-F238E27FC236}">
                <a16:creationId xmlns:a16="http://schemas.microsoft.com/office/drawing/2014/main" id="{2FBAD226-B23D-9740-FAE6-49B43A337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7085" y="0"/>
            <a:ext cx="13715999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HES20240414_0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b="23729"/>
          <a:stretch/>
        </p:blipFill>
        <p:spPr>
          <a:xfrm>
            <a:off x="-29044" y="-841976"/>
            <a:ext cx="12250088" cy="4292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UBTITEL…"/>
          <p:cNvSpPr txBox="1"/>
          <p:nvPr/>
        </p:nvSpPr>
        <p:spPr>
          <a:xfrm>
            <a:off x="1068806" y="2436876"/>
            <a:ext cx="10802896" cy="69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3900"/>
              </a:lnSpc>
              <a:defRPr sz="3200">
                <a:solidFill>
                  <a:srgbClr val="FFFFFF"/>
                </a:solidFill>
                <a:latin typeface="Tusker Grotesk 4700 Bold"/>
                <a:ea typeface="Tusker Grotesk 4700 Bold"/>
                <a:cs typeface="Tusker Grotesk 4700 Bold"/>
                <a:sym typeface="Tusker Grotesk 4700 Bold"/>
              </a:defRPr>
            </a:pPr>
            <a:r>
              <a:rPr lang="nl-NL" sz="6600" b="1" dirty="0">
                <a:latin typeface="Tusker Grotesk 4700 Bold" pitchFamily="2" charset="77"/>
              </a:rPr>
              <a:t>Financiële commissie</a:t>
            </a:r>
            <a:endParaRPr sz="6600" b="1" spc="232" dirty="0">
              <a:latin typeface="Tusker Grotesk 5700 Bold" pitchFamily="2" charset="77"/>
            </a:endParaRPr>
          </a:p>
        </p:txBody>
      </p:sp>
      <p:sp>
        <p:nvSpPr>
          <p:cNvPr id="150" name="Hier is ruimte voor copy."/>
          <p:cNvSpPr txBox="1"/>
          <p:nvPr/>
        </p:nvSpPr>
        <p:spPr>
          <a:xfrm>
            <a:off x="1060313" y="3950362"/>
            <a:ext cx="10547917" cy="379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2000"/>
              </a:lnSpc>
              <a:defRPr sz="1600" spc="64">
                <a:solidFill>
                  <a:srgbClr val="FFFFFF"/>
                </a:solidFill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>
              <a:defRPr spc="0"/>
            </a:pPr>
            <a:r>
              <a:rPr lang="nl-NL" sz="2800" spc="64" dirty="0"/>
              <a:t>Appendix: Taken &amp; werkzaamheden van de Financiële Commissie</a:t>
            </a:r>
            <a:endParaRPr sz="2800" spc="64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4927B-F0A5-1064-15FF-CF3ECCC8F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EA053FE-3BFD-7997-C917-164344481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Hier is ruimte voor copy.">
            <a:extLst>
              <a:ext uri="{FF2B5EF4-FFF2-40B4-BE49-F238E27FC236}">
                <a16:creationId xmlns:a16="http://schemas.microsoft.com/office/drawing/2014/main" id="{7DCD32D7-D679-640C-ECB2-FDB681C1694C}"/>
              </a:ext>
            </a:extLst>
          </p:cNvPr>
          <p:cNvSpPr txBox="1"/>
          <p:nvPr/>
        </p:nvSpPr>
        <p:spPr>
          <a:xfrm>
            <a:off x="542441" y="1975437"/>
            <a:ext cx="11649559" cy="4832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1500"/>
              </a:lnSpc>
              <a:defRPr sz="1200" spc="48"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>
              <a:lnSpc>
                <a:spcPct val="100000"/>
              </a:lnSpc>
              <a:defRPr spc="0"/>
            </a:pPr>
            <a:r>
              <a:rPr lang="nl-NL" sz="2800" dirty="0">
                <a:solidFill>
                  <a:schemeClr val="bg1"/>
                </a:solidFill>
              </a:rPr>
              <a:t>Vastgelegd in Financieel Statuut:</a:t>
            </a:r>
          </a:p>
          <a:p>
            <a:pPr>
              <a:lnSpc>
                <a:spcPct val="100000"/>
              </a:lnSpc>
              <a:defRPr spc="0"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defRPr spc="0"/>
            </a:pPr>
            <a:r>
              <a:rPr lang="nl-NL" sz="2800" dirty="0">
                <a:solidFill>
                  <a:schemeClr val="bg1"/>
                </a:solidFill>
              </a:rPr>
              <a:t>“De FC adviseert de Bondsvergadering en het Bondsbestuur, gevraagd en ongevraagd, in overige financiële aangelegenheden. Haar controle heeft betrekking op de doelmatigheid van de inkomsten en uitgaven van het NHV. ” </a:t>
            </a:r>
          </a:p>
          <a:p>
            <a:pPr>
              <a:lnSpc>
                <a:spcPct val="100000"/>
              </a:lnSpc>
              <a:defRPr spc="0"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defRPr spc="0"/>
            </a:pPr>
            <a:r>
              <a:rPr lang="nl-NL" sz="2800" dirty="0">
                <a:solidFill>
                  <a:schemeClr val="bg1"/>
                </a:solidFill>
              </a:rPr>
              <a:t>“Doelmatigheid: het realiseren van prestaties met een zo beperkt mogelijke inzet van middelen of met een bepaalde inzet zo veel mogelijk prestaties realiseren (efficiëntie). “</a:t>
            </a:r>
          </a:p>
          <a:p>
            <a:pPr>
              <a:lnSpc>
                <a:spcPct val="100000"/>
              </a:lnSpc>
              <a:defRPr spc="0"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defRPr spc="0"/>
            </a:pPr>
            <a:r>
              <a:rPr lang="nl-NL" sz="2800" dirty="0">
                <a:solidFill>
                  <a:schemeClr val="bg1"/>
                </a:solidFill>
              </a:rPr>
              <a:t>Focus verschuift naar budgetvastheid en doelmatigheid.</a:t>
            </a:r>
          </a:p>
        </p:txBody>
      </p:sp>
      <p:sp>
        <p:nvSpPr>
          <p:cNvPr id="144" name="SLIDE.">
            <a:extLst>
              <a:ext uri="{FF2B5EF4-FFF2-40B4-BE49-F238E27FC236}">
                <a16:creationId xmlns:a16="http://schemas.microsoft.com/office/drawing/2014/main" id="{B1063C7C-837D-FE5A-EA7B-A7F785BBC953}"/>
              </a:ext>
            </a:extLst>
          </p:cNvPr>
          <p:cNvSpPr txBox="1"/>
          <p:nvPr/>
        </p:nvSpPr>
        <p:spPr>
          <a:xfrm>
            <a:off x="580427" y="1052524"/>
            <a:ext cx="6039047" cy="1379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100"/>
              </a:lnSpc>
              <a:defRPr sz="4200" b="1" spc="168">
                <a:latin typeface="TuskerGrotesk-5700Bold"/>
                <a:ea typeface="TuskerGrotesk-5700Bold"/>
                <a:cs typeface="TuskerGrotesk-5700Bold"/>
                <a:sym typeface="TuskerGrotesk-5700Bold"/>
              </a:defRPr>
            </a:lvl1pPr>
          </a:lstStyle>
          <a:p>
            <a:pPr>
              <a:defRPr sz="3200" spc="0"/>
            </a:pPr>
            <a:r>
              <a:rPr lang="nl-NL" dirty="0">
                <a:solidFill>
                  <a:schemeClr val="bg1"/>
                </a:solidFill>
                <a:latin typeface="Tusker Grotesk 5700 Bold" pitchFamily="2" charset="77"/>
              </a:rPr>
              <a:t>Taken Financiële Commissie</a:t>
            </a:r>
          </a:p>
          <a:p>
            <a:pPr>
              <a:defRPr sz="3200" spc="0"/>
            </a:pPr>
            <a:endParaRPr sz="4200" spc="168" dirty="0">
              <a:solidFill>
                <a:schemeClr val="bg1"/>
              </a:solidFill>
              <a:latin typeface="Tusker Grotesk 5700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55662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8EFFD-4A4C-4D2D-3CA1-B395D99B0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3C0B4BE-5E48-D6CB-3546-7F3941D45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Hier is ruimte voor copy.">
            <a:extLst>
              <a:ext uri="{FF2B5EF4-FFF2-40B4-BE49-F238E27FC236}">
                <a16:creationId xmlns:a16="http://schemas.microsoft.com/office/drawing/2014/main" id="{330564CA-0911-D6AA-458E-FB9C86552132}"/>
              </a:ext>
            </a:extLst>
          </p:cNvPr>
          <p:cNvSpPr txBox="1"/>
          <p:nvPr/>
        </p:nvSpPr>
        <p:spPr>
          <a:xfrm>
            <a:off x="542441" y="1975437"/>
            <a:ext cx="11649559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1500"/>
              </a:lnSpc>
              <a:defRPr sz="1200" spc="48">
                <a:latin typeface="Meticula Regular"/>
                <a:ea typeface="Meticula Regular"/>
                <a:cs typeface="Meticula Regular"/>
                <a:sym typeface="Meticula Regular"/>
              </a:defRPr>
            </a:lvl1pPr>
          </a:lstStyle>
          <a:p>
            <a:pPr>
              <a:lnSpc>
                <a:spcPct val="100000"/>
              </a:lnSpc>
              <a:defRPr spc="0"/>
            </a:pPr>
            <a:r>
              <a:rPr lang="nl-NL" sz="2800" dirty="0">
                <a:solidFill>
                  <a:schemeClr val="bg1"/>
                </a:solidFill>
              </a:rPr>
              <a:t>Gedurende het jaar hebben met de Penningmeester / Bondsbureau diverse overleggen plaatsgevonden, met onder andere de volgende onderwerpen:</a:t>
            </a:r>
          </a:p>
          <a:p>
            <a:pPr>
              <a:lnSpc>
                <a:spcPct val="100000"/>
              </a:lnSpc>
              <a:defRPr spc="0"/>
            </a:pP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dirty="0">
                <a:solidFill>
                  <a:schemeClr val="bg1"/>
                </a:solidFill>
              </a:rPr>
              <a:t>Kwartaal rapportages en einde jaar prognose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dirty="0">
                <a:solidFill>
                  <a:schemeClr val="bg1"/>
                </a:solidFill>
              </a:rPr>
              <a:t>Begroting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>
                <a:solidFill>
                  <a:schemeClr val="bg1"/>
                </a:solidFill>
              </a:rPr>
              <a:t>Jaarrekening 2024 – 2025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 spc="0"/>
            </a:pPr>
            <a:r>
              <a:rPr lang="nl-NL" sz="2800" dirty="0">
                <a:solidFill>
                  <a:schemeClr val="bg1"/>
                </a:solidFill>
              </a:rPr>
              <a:t>Focus doelmatigheid bestedingen</a:t>
            </a:r>
          </a:p>
        </p:txBody>
      </p:sp>
      <p:sp>
        <p:nvSpPr>
          <p:cNvPr id="144" name="SLIDE.">
            <a:extLst>
              <a:ext uri="{FF2B5EF4-FFF2-40B4-BE49-F238E27FC236}">
                <a16:creationId xmlns:a16="http://schemas.microsoft.com/office/drawing/2014/main" id="{6A674BF3-7D62-8470-02A9-309EA7823F5E}"/>
              </a:ext>
            </a:extLst>
          </p:cNvPr>
          <p:cNvSpPr txBox="1"/>
          <p:nvPr/>
        </p:nvSpPr>
        <p:spPr>
          <a:xfrm>
            <a:off x="580427" y="1052524"/>
            <a:ext cx="6039047" cy="69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100"/>
              </a:lnSpc>
              <a:defRPr sz="4200" b="1" spc="168">
                <a:latin typeface="TuskerGrotesk-5700Bold"/>
                <a:ea typeface="TuskerGrotesk-5700Bold"/>
                <a:cs typeface="TuskerGrotesk-5700Bold"/>
                <a:sym typeface="TuskerGrotesk-5700Bold"/>
              </a:defRPr>
            </a:lvl1pPr>
          </a:lstStyle>
          <a:p>
            <a:pPr>
              <a:defRPr sz="3200" spc="0"/>
            </a:pPr>
            <a:r>
              <a:rPr lang="nl-NL" dirty="0">
                <a:solidFill>
                  <a:schemeClr val="bg1"/>
                </a:solidFill>
                <a:latin typeface="Tusker Grotesk 5700 Bold" pitchFamily="2" charset="77"/>
              </a:rPr>
              <a:t>Werkzaamheden 2025-2026</a:t>
            </a:r>
            <a:endParaRPr sz="4200" spc="168" dirty="0">
              <a:solidFill>
                <a:schemeClr val="bg1"/>
              </a:solidFill>
              <a:latin typeface="Tusker Grotesk 5700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41241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emplate NHV nieuw .pptx" id="{789122E2-438A-4584-9637-32A2F3E244A5}" vid="{B68DCC94-CA5A-400E-B55C-E4BACA94C619}"/>
    </a:ext>
  </a:extLst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73DC7CCCF2B49B25D966B2B39500E" ma:contentTypeVersion="3" ma:contentTypeDescription="Een nieuw document maken." ma:contentTypeScope="" ma:versionID="a429799d4e3d72cb249a11b6939ea563">
  <xsd:schema xmlns:xsd="http://www.w3.org/2001/XMLSchema" xmlns:xs="http://www.w3.org/2001/XMLSchema" xmlns:p="http://schemas.microsoft.com/office/2006/metadata/properties" xmlns:ns2="138b0006-3914-4f0e-812e-99e57b940e8f" targetNamespace="http://schemas.microsoft.com/office/2006/metadata/properties" ma:root="true" ma:fieldsID="067e162f957a8b70b8edd9d9765fbdef" ns2:_="">
    <xsd:import namespace="138b0006-3914-4f0e-812e-99e57b940e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b0006-3914-4f0e-812e-99e57b940e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BADEFB-A4AD-40C8-A1BA-4A830E3B17B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38b0006-3914-4f0e-812e-99e57b940e8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8EACE3-73D7-41E3-93DE-FDD92EB489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2C60E-1E4F-4AF0-868E-3BFB918F7B24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552</TotalTime>
  <Words>271</Words>
  <Application>Microsoft Office PowerPoint</Application>
  <PresentationFormat>Breedbeeld</PresentationFormat>
  <Paragraphs>42</Paragraphs>
  <Slides>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Calibri</vt:lpstr>
      <vt:lpstr>Tusker Grotesk 3700 Bold</vt:lpstr>
      <vt:lpstr>Tusker Grotesk 4700 Bold</vt:lpstr>
      <vt:lpstr>Tusker Grotesk 5700 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Jaap Wals</dc:creator>
  <cp:lastModifiedBy>Sophie Abbenhuis</cp:lastModifiedBy>
  <cp:revision>9</cp:revision>
  <dcterms:created xsi:type="dcterms:W3CDTF">2025-05-27T07:35:46Z</dcterms:created>
  <dcterms:modified xsi:type="dcterms:W3CDTF">2026-06-02T12:18:48Z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0x01010075373DC7CCCF2B49B25D966B2B39500E</vt:lpwstr>
  </property>
  <property fmtid="{D5CDD505-2E9C-101B-9397-08002B2CF9AE}" pid="3" name="MediaServiceImageTags">
    <vt:lpwstr/>
  </property>
</Properties>
</file>